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6" r:id="rId4"/>
    <p:sldId id="261" r:id="rId5"/>
    <p:sldId id="277" r:id="rId6"/>
    <p:sldId id="260" r:id="rId7"/>
    <p:sldId id="259" r:id="rId8"/>
    <p:sldId id="258" r:id="rId9"/>
    <p:sldId id="262" r:id="rId10"/>
    <p:sldId id="274" r:id="rId11"/>
    <p:sldId id="263" r:id="rId12"/>
    <p:sldId id="272" r:id="rId13"/>
    <p:sldId id="278" r:id="rId14"/>
    <p:sldId id="273" r:id="rId15"/>
    <p:sldId id="267" r:id="rId16"/>
    <p:sldId id="270" r:id="rId17"/>
    <p:sldId id="275" r:id="rId18"/>
    <p:sldId id="264" r:id="rId19"/>
    <p:sldId id="265" r:id="rId20"/>
    <p:sldId id="266" r:id="rId21"/>
  </p:sldIdLst>
  <p:sldSz cx="43891200" cy="329184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366713" indent="9048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736600" indent="177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104900" indent="2667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474788" indent="354013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pport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78A"/>
    <a:srgbClr val="48382D"/>
    <a:srgbClr val="D74520"/>
    <a:srgbClr val="B6AFA1"/>
    <a:srgbClr val="8B4518"/>
    <a:srgbClr val="FFFFFF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4659" autoAdjust="0"/>
  </p:normalViewPr>
  <p:slideViewPr>
    <p:cSldViewPr>
      <p:cViewPr>
        <p:scale>
          <a:sx n="12" d="100"/>
          <a:sy n="12" d="100"/>
        </p:scale>
        <p:origin x="-1668" y="-7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-768" y="-11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347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8438" y="0"/>
            <a:ext cx="4056062" cy="347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9088"/>
            <a:ext cx="4059238" cy="349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8438" y="6669088"/>
            <a:ext cx="4056062" cy="349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6" tIns="45683" rIns="91366" bIns="456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AFF591-B487-4879-B8D3-D592BC870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5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14178-1F14-4120-9468-73245BB1619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B3A7B-A07B-4EA0-9D52-5A2BE6713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6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aseline="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6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 smtClean="0">
              <a:solidFill>
                <a:schemeClr val="bg2"/>
              </a:solidFill>
              <a:latin typeface="LeituraSans-Grot 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6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solidFill>
                <a:schemeClr val="bg2"/>
              </a:solidFill>
              <a:latin typeface="LeituraSans-Grot 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5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7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3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2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B3A7B-A07B-4EA0-9D52-5A2BE67139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41D90490-D2DC-4E1B-826D-84B4B71FE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7680325"/>
            <a:ext cx="39500175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3D738200-9DF2-413E-9E75-8FAE564B6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F9BF5463-F7CB-42B3-8FDF-E701A6B78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513" y="7680325"/>
            <a:ext cx="39500175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D3B48C3F-D627-4063-B44A-3899AC62E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30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362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67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00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34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01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354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4691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1914407F-D0FF-41EC-9CCE-26276A72F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8"/>
            <a:ext cx="19385280" cy="2172462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8"/>
            <a:ext cx="19385280" cy="2172462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4FF4DA55-85D6-4F32-884B-D852A89F4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3362" indent="0">
              <a:buNone/>
              <a:defRPr sz="9600" b="1"/>
            </a:lvl2pPr>
            <a:lvl3pPr marL="4386728" indent="0">
              <a:buNone/>
              <a:defRPr sz="8600" b="1"/>
            </a:lvl3pPr>
            <a:lvl4pPr marL="6580091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5" indent="0">
              <a:buNone/>
              <a:defRPr sz="7700" b="1"/>
            </a:lvl7pPr>
            <a:lvl8pPr marL="15353547" indent="0">
              <a:buNone/>
              <a:defRPr sz="7700" b="1"/>
            </a:lvl8pPr>
            <a:lvl9pPr marL="1754691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3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3362" indent="0">
              <a:buNone/>
              <a:defRPr sz="9600" b="1"/>
            </a:lvl2pPr>
            <a:lvl3pPr marL="4386728" indent="0">
              <a:buNone/>
              <a:defRPr sz="8600" b="1"/>
            </a:lvl3pPr>
            <a:lvl4pPr marL="6580091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5" indent="0">
              <a:buNone/>
              <a:defRPr sz="7700" b="1"/>
            </a:lvl7pPr>
            <a:lvl8pPr marL="15353547" indent="0">
              <a:buNone/>
              <a:defRPr sz="7700" b="1"/>
            </a:lvl8pPr>
            <a:lvl9pPr marL="1754691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401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858EB26-A70A-4F69-AA5A-DC1B16AA0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3" y="1317625"/>
            <a:ext cx="39500175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16F4085-D0C7-45E8-9075-6890BDA9C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98121BD0-1B03-4BC0-9305-8101F40E8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8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8"/>
            <a:ext cx="14439903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3362" indent="0">
              <a:buNone/>
              <a:defRPr sz="5700"/>
            </a:lvl2pPr>
            <a:lvl3pPr marL="4386728" indent="0">
              <a:buNone/>
              <a:defRPr sz="4800"/>
            </a:lvl3pPr>
            <a:lvl4pPr marL="6580091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5" indent="0">
              <a:buNone/>
              <a:defRPr sz="4300"/>
            </a:lvl7pPr>
            <a:lvl8pPr marL="15353547" indent="0">
              <a:buNone/>
              <a:defRPr sz="4300"/>
            </a:lvl8pPr>
            <a:lvl9pPr marL="1754691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E19A404F-3F81-43F6-B395-4335D27C8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300"/>
            </a:lvl1pPr>
            <a:lvl2pPr marL="2193362" indent="0">
              <a:buNone/>
              <a:defRPr sz="13400"/>
            </a:lvl2pPr>
            <a:lvl3pPr marL="4386728" indent="0">
              <a:buNone/>
              <a:defRPr sz="11500"/>
            </a:lvl3pPr>
            <a:lvl4pPr marL="6580091" indent="0">
              <a:buNone/>
              <a:defRPr sz="9600"/>
            </a:lvl4pPr>
            <a:lvl5pPr marL="8773457" indent="0">
              <a:buNone/>
              <a:defRPr sz="9600"/>
            </a:lvl5pPr>
            <a:lvl6pPr marL="10966824" indent="0">
              <a:buNone/>
              <a:defRPr sz="9600"/>
            </a:lvl6pPr>
            <a:lvl7pPr marL="13160185" indent="0">
              <a:buNone/>
              <a:defRPr sz="9600"/>
            </a:lvl7pPr>
            <a:lvl8pPr marL="15353547" indent="0">
              <a:buNone/>
              <a:defRPr sz="9600"/>
            </a:lvl8pPr>
            <a:lvl9pPr marL="17546913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3362" indent="0">
              <a:buNone/>
              <a:defRPr sz="5700"/>
            </a:lvl2pPr>
            <a:lvl3pPr marL="4386728" indent="0">
              <a:buNone/>
              <a:defRPr sz="4800"/>
            </a:lvl3pPr>
            <a:lvl4pPr marL="6580091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5" indent="0">
              <a:buNone/>
              <a:defRPr sz="4300"/>
            </a:lvl7pPr>
            <a:lvl8pPr marL="15353547" indent="0">
              <a:buNone/>
              <a:defRPr sz="4300"/>
            </a:lvl8pPr>
            <a:lvl9pPr marL="1754691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513" y="30510163"/>
            <a:ext cx="102393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7113" y="30510163"/>
            <a:ext cx="13896975" cy="1752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6313" y="30510163"/>
            <a:ext cx="10239375" cy="175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1F6DF2F-3DB9-4E4A-A9BD-875E49617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4288" y="-82550"/>
            <a:ext cx="43905488" cy="33000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8270200"/>
            <a:ext cx="42443400" cy="3962400"/>
          </a:xfrm>
          <a:prstGeom prst="rect">
            <a:avLst/>
          </a:prstGeom>
          <a:solidFill>
            <a:srgbClr val="B6A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0" y="29032200"/>
            <a:ext cx="5448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384675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38467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69235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738469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107704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476939" algn="ctr" defTabSz="438594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63938" indent="-1370013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83225" indent="-1095375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675563" indent="-1095375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867900" indent="-1095375" algn="l" defTabSz="43846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63502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6869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0231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3597" indent="-1096684" algn="l" defTabSz="438672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362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728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091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3457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6824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0185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3547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6913" algn="l" defTabSz="438672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24000" y="8758089"/>
            <a:ext cx="41148000" cy="2032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0" b="1" dirty="0" smtClean="0">
                <a:solidFill>
                  <a:schemeClr val="accent6">
                    <a:lumMod val="75000"/>
                  </a:schemeClr>
                </a:solidFill>
                <a:latin typeface="Soho Std" pitchFamily="18" charset="0"/>
              </a:rPr>
              <a:t>Caregivers’ Sense of Social Isolation and Life Disruption: A Qualitative Study</a:t>
            </a:r>
          </a:p>
          <a:p>
            <a:pPr algn="ctr"/>
            <a:endParaRPr lang="en-US" sz="7500" dirty="0" smtClean="0">
              <a:solidFill>
                <a:srgbClr val="000000"/>
              </a:solidFill>
              <a:latin typeface="LeituraSans-Grot 3" charset="0"/>
            </a:endParaRPr>
          </a:p>
          <a:p>
            <a:pPr algn="ctr"/>
            <a:r>
              <a:rPr lang="en-US" sz="9600" dirty="0" smtClean="0">
                <a:solidFill>
                  <a:srgbClr val="000000"/>
                </a:solidFill>
                <a:latin typeface="LeituraSans-Grot 3" charset="0"/>
              </a:rPr>
              <a:t>Elizabeth A. </a:t>
            </a:r>
            <a:r>
              <a:rPr lang="en-US" sz="9600" dirty="0" err="1" smtClean="0">
                <a:solidFill>
                  <a:srgbClr val="000000"/>
                </a:solidFill>
                <a:latin typeface="LeituraSans-Grot 3" charset="0"/>
              </a:rPr>
              <a:t>Gordan</a:t>
            </a:r>
            <a:r>
              <a:rPr lang="en-US" sz="9600" dirty="0" smtClean="0">
                <a:solidFill>
                  <a:srgbClr val="000000"/>
                </a:solidFill>
                <a:latin typeface="LeituraSans-Grot 3" charset="0"/>
              </a:rPr>
              <a:t>, B.A.</a:t>
            </a:r>
          </a:p>
          <a:p>
            <a:pPr algn="ctr"/>
            <a:r>
              <a:rPr lang="en-US" sz="9600" dirty="0" smtClean="0">
                <a:solidFill>
                  <a:srgbClr val="000000"/>
                </a:solidFill>
                <a:latin typeface="LeituraSans-Grot 3" charset="0"/>
              </a:rPr>
              <a:t>Carolyn A. Mendez-Luck, Ph.D., M.P.H.</a:t>
            </a:r>
          </a:p>
          <a:p>
            <a:pPr algn="ctr"/>
            <a:endParaRPr lang="en-US" sz="8800" dirty="0">
              <a:solidFill>
                <a:srgbClr val="000000"/>
              </a:solidFill>
              <a:latin typeface="LeituraSans-Grot 3" charset="0"/>
            </a:endParaRPr>
          </a:p>
          <a:p>
            <a:pPr algn="ctr"/>
            <a:endParaRPr lang="en-US" sz="8800" dirty="0" smtClean="0">
              <a:solidFill>
                <a:srgbClr val="000000"/>
              </a:solidFill>
              <a:latin typeface="LeituraSans-Grot 3" charset="0"/>
            </a:endParaRPr>
          </a:p>
          <a:p>
            <a:pPr algn="ctr"/>
            <a:endParaRPr lang="en-US" sz="8800" dirty="0">
              <a:solidFill>
                <a:srgbClr val="000000"/>
              </a:solidFill>
              <a:latin typeface="LeituraSans-Grot 3" charset="0"/>
            </a:endParaRPr>
          </a:p>
          <a:p>
            <a:pPr algn="ctr"/>
            <a:endParaRPr lang="en-US" sz="8800" dirty="0">
              <a:solidFill>
                <a:srgbClr val="000000"/>
              </a:solidFill>
              <a:latin typeface="LeituraSans-Grot 3" charset="0"/>
            </a:endParaRPr>
          </a:p>
          <a:p>
            <a:pPr algn="ctr"/>
            <a:r>
              <a:rPr lang="en-US" altLang="en-US" sz="7200" dirty="0" smtClean="0">
                <a:solidFill>
                  <a:schemeClr val="bg2"/>
                </a:solidFill>
                <a:latin typeface="LeituraSans-Grot 3"/>
              </a:rPr>
              <a:t>This research study was funded by </a:t>
            </a:r>
            <a:r>
              <a:rPr lang="en-US" sz="7200" dirty="0" smtClean="0">
                <a:solidFill>
                  <a:schemeClr val="bg2"/>
                </a:solidFill>
                <a:latin typeface="LeituraSans-Grot 3"/>
              </a:rPr>
              <a:t>the University of California, Los Angeles, Resource Centers for Minority Aging Research/Center for Health Improvement for Minority Elders, under NIH/NIA Grant P30-AG02-1684 and by a career development grant from the NIA (Grant 1K01AG033122-01A1</a:t>
            </a:r>
            <a:r>
              <a:rPr lang="en-US" sz="7200" i="1" dirty="0" smtClean="0">
                <a:solidFill>
                  <a:schemeClr val="bg2"/>
                </a:solidFill>
                <a:latin typeface="LeituraSans-Grot 3"/>
              </a:rPr>
              <a:t>) </a:t>
            </a:r>
            <a:r>
              <a:rPr lang="en-US" sz="7200" dirty="0" smtClean="0">
                <a:solidFill>
                  <a:schemeClr val="bg2"/>
                </a:solidFill>
                <a:latin typeface="LeituraSans-Grot 3"/>
              </a:rPr>
              <a:t>to Dr. Mendez-Luck.</a:t>
            </a:r>
          </a:p>
          <a:p>
            <a:pPr algn="ctr"/>
            <a:endParaRPr lang="en-US" sz="8800" dirty="0">
              <a:solidFill>
                <a:srgbClr val="000000"/>
              </a:solidFill>
              <a:latin typeface="LeituraSans-Grot 3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276600"/>
            <a:ext cx="4015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Methods</a:t>
            </a:r>
          </a:p>
          <a:p>
            <a:pPr algn="ctr"/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algn="ctr"/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Table 2. Description of the Caregiving Context (N = 44)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11043"/>
              </p:ext>
            </p:extLst>
          </p:nvPr>
        </p:nvGraphicFramePr>
        <p:xfrm>
          <a:off x="7315200" y="8915400"/>
          <a:ext cx="29260800" cy="1908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29800"/>
                <a:gridCol w="4857750"/>
                <a:gridCol w="4857750"/>
                <a:gridCol w="4857750"/>
                <a:gridCol w="4857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SD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Time Spent Providing Care (years)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Caregiver &amp; Care-Receiver Share Household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Caregiver</a:t>
                      </a:r>
                      <a:r>
                        <a:rPr lang="en-US" b="1" baseline="0" dirty="0" smtClean="0"/>
                        <a:t> &amp; Care-Receiver Relationship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Husband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Parent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Mother-in-Law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Other Relative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8064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8382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Caregiving as Disruptive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algn="ctr"/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Transition into caregiving role and caregiving experience described as disruptive to other domains of caregivers’ lives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14425612"/>
            <a:ext cx="16720463" cy="111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990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Academi</a:t>
            </a:r>
            <a:r>
              <a:rPr lang="en-US" sz="14400" b="1" dirty="0">
                <a:solidFill>
                  <a:schemeClr val="bg2"/>
                </a:solidFill>
                <a:latin typeface="LeituraSans-Grot 3"/>
              </a:rPr>
              <a:t>c</a:t>
            </a:r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 Disruption Exemplar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“I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would like to go back to school. I stopped going to school to take care of my mom. I would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love to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go back to that, to get my degree and just start up my own stuff as well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.”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  </a:t>
            </a:r>
            <a:endParaRPr lang="en-US" sz="9600" i="1" dirty="0" smtClean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 </a:t>
            </a:r>
            <a:endParaRPr lang="en-US" sz="9600" i="1" dirty="0" smtClean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													- Berta, 24 years-old, caregiver of blind mother</a:t>
            </a:r>
          </a:p>
        </p:txBody>
      </p:sp>
    </p:spTree>
    <p:extLst>
      <p:ext uri="{BB962C8B-B14F-4D97-AF65-F5344CB8AC3E}">
        <p14:creationId xmlns:p14="http://schemas.microsoft.com/office/powerpoint/2010/main" val="3684428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1855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Professional Disruption Exemplar</a:t>
            </a:r>
            <a:endParaRPr lang="en-US" sz="9600" b="1" i="1" dirty="0" smtClean="0">
              <a:solidFill>
                <a:schemeClr val="bg2"/>
              </a:solidFill>
              <a:latin typeface="LeituraSans-Grot 3"/>
            </a:endParaRPr>
          </a:p>
          <a:p>
            <a:endParaRPr lang="en-US" sz="9600" b="1" i="1" dirty="0" smtClean="0">
              <a:solidFill>
                <a:schemeClr val="bg2"/>
              </a:solidFill>
              <a:latin typeface="LeituraSans-Grot 3"/>
            </a:endParaRPr>
          </a:p>
          <a:p>
            <a:endParaRPr lang="en-US" sz="9600" b="1" i="1" dirty="0">
              <a:solidFill>
                <a:schemeClr val="bg2"/>
              </a:solidFill>
              <a:latin typeface="LeituraSans-Grot 3"/>
            </a:endParaRPr>
          </a:p>
          <a:p>
            <a:r>
              <a:rPr lang="es-MX" sz="9600" i="1" dirty="0" smtClean="0">
                <a:solidFill>
                  <a:schemeClr val="bg2"/>
                </a:solidFill>
                <a:latin typeface="LeituraSans-Grot 3"/>
              </a:rPr>
              <a:t>“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She raised me but when she began to lose her strength, I had to come and give up my job in Mexico so that I could immerse myself in this system… it was better that I come and, yes, it was very difficult to come here and to lose my home, profession, school, everything. But for now, it isn’t my priority to be in my home. I think that, in the future, I will become integrated professionally and socially in the U.S. but, for now, no.”</a:t>
            </a:r>
          </a:p>
          <a:p>
            <a:endParaRPr lang="en-US" sz="9600" b="1" i="1" dirty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															- Juana, 41 years-old, caregiver of 80 year-</a:t>
            </a:r>
          </a:p>
          <a:p>
            <a:r>
              <a:rPr lang="en-US" sz="9600" dirty="0">
                <a:solidFill>
                  <a:schemeClr val="bg2"/>
                </a:solidFill>
                <a:latin typeface="LeituraSans-Grot 3"/>
              </a:rPr>
              <a:t>	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																							old, diabetic mother</a:t>
            </a:r>
            <a:endParaRPr lang="en-US" sz="14400" dirty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224334397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1708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Social Disruption Exemplar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“Well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first of all the thing that changed like the most was the responsibility part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cause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I was always like, honestly I was always like going out with my friends, hanging out during the week like little stuff like that. And when that started happening everything just like did a dramatic stop. Like I stopped talking to my friends, like they would invite me to go out and I’d be like how am I </a:t>
            </a:r>
            <a:r>
              <a:rPr lang="en-US" sz="9600" i="1" dirty="0" err="1">
                <a:solidFill>
                  <a:schemeClr val="bg2"/>
                </a:solidFill>
                <a:latin typeface="LeituraSans-Grot 3"/>
              </a:rPr>
              <a:t>gonna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 leave my mom alone you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know…”</a:t>
            </a: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pPr lvl="0"/>
            <a:r>
              <a:rPr lang="en-US" sz="9600" dirty="0" smtClean="0">
                <a:solidFill>
                  <a:prstClr val="black"/>
                </a:solidFill>
                <a:latin typeface="LeituraSans-Grot 3"/>
              </a:rPr>
              <a:t>																- Berta</a:t>
            </a:r>
            <a:r>
              <a:rPr lang="en-US" sz="9600" dirty="0">
                <a:solidFill>
                  <a:prstClr val="black"/>
                </a:solidFill>
                <a:latin typeface="LeituraSans-Grot 3"/>
              </a:rPr>
              <a:t>, 24 years-old, caregiver of blind mother</a:t>
            </a:r>
          </a:p>
          <a:p>
            <a:endParaRPr lang="en-US" sz="9600" i="1" dirty="0" smtClean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3979379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Caregiving as Restrictive</a:t>
            </a:r>
          </a:p>
          <a:p>
            <a:endParaRPr lang="en-US" sz="9600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endParaRPr lang="en-US" sz="9600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algn="ctr"/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Caregivers </a:t>
            </a:r>
            <a:r>
              <a:rPr lang="en-US" sz="9600" dirty="0">
                <a:solidFill>
                  <a:schemeClr val="bg2"/>
                </a:solidFill>
                <a:latin typeface="LeituraSans-Grot 3"/>
              </a:rPr>
              <a:t>reported feeling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restricted by the caregiving role and shared that they felt as if they no longer had their “own” lives</a:t>
            </a:r>
          </a:p>
          <a:p>
            <a:pPr marL="4800600" lvl="8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schemeClr val="bg2"/>
              </a:solidFill>
              <a:latin typeface="LeituraSans-Grot 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13441680"/>
            <a:ext cx="18722930" cy="121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650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02928"/>
            <a:ext cx="40157400" cy="215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400" b="1" dirty="0" smtClean="0">
                <a:solidFill>
                  <a:prstClr val="black"/>
                </a:solidFill>
                <a:latin typeface="LeituraSans-Grot 3"/>
              </a:rPr>
              <a:t>Life-Lost Exemplar</a:t>
            </a:r>
          </a:p>
          <a:p>
            <a:pPr lvl="0" algn="ctr"/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A: “I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don’t have a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life.”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(Participant begins </a:t>
            </a:r>
            <a:r>
              <a:rPr lang="en-US" sz="9600" dirty="0">
                <a:solidFill>
                  <a:schemeClr val="bg2"/>
                </a:solidFill>
                <a:latin typeface="LeituraSans-Grot 3"/>
              </a:rPr>
              <a:t>to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cry.)</a:t>
            </a: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Q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: “Yea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, it’s all just 24 hours with her? Can you describe an example like maybe in terms of your career, in terms of just anything else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.”</a:t>
            </a: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A: “Well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, I don’t have a social life. At the beginning it was hard cause she was pretty sick and her personality wouldn’t allow people to come. It was too hard for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her…This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year I really noticed that it was taking its toll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.”</a:t>
            </a:r>
          </a:p>
          <a:p>
            <a:endParaRPr lang="en-US" sz="9600" i="1" dirty="0" smtClean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															- Alma, 57 years-old, caregiver of 81 year-old</a:t>
            </a:r>
          </a:p>
          <a:p>
            <a:r>
              <a:rPr lang="en-US" sz="9600" dirty="0">
                <a:solidFill>
                  <a:schemeClr val="bg2"/>
                </a:solidFill>
                <a:latin typeface="LeituraSans-Grot 3"/>
              </a:rPr>
              <a:t>	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																			mother with Alzheimer’s disease</a:t>
            </a:r>
            <a:endParaRPr lang="en-US" sz="9600" dirty="0">
              <a:solidFill>
                <a:schemeClr val="bg2"/>
              </a:solidFill>
              <a:latin typeface="LeituraSans-Grot 3"/>
            </a:endParaRP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26030143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66746"/>
            <a:ext cx="40157400" cy="215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400" b="1" dirty="0" smtClean="0">
                <a:solidFill>
                  <a:prstClr val="black"/>
                </a:solidFill>
                <a:latin typeface="LeituraSans-Grot 3"/>
              </a:rPr>
              <a:t>Personal Sacrifice Exemplar</a:t>
            </a:r>
          </a:p>
          <a:p>
            <a:endParaRPr lang="en-US" sz="9600" i="1" dirty="0" smtClean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A: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“I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know that that’s how it’s affected me, staying with my mom, of giving up a lot of my own life for her care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.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It’s really, in many ways, I get a lot out of it, I really do, and I try to look at that... y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ou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know what?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I’m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getting a lot of benefit from it now, but I’ve also given up a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lot…”</a:t>
            </a: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Q:	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“So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what are some of the things you’ve given up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?”</a:t>
            </a: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A:	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“Well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, like I said, I’m in a sense I don’t have a family.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I’m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not married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.”</a:t>
            </a:r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endParaRPr lang="en-US" sz="9600" i="1" dirty="0" smtClean="0">
              <a:solidFill>
                <a:schemeClr val="bg2"/>
              </a:solidFill>
              <a:latin typeface="LeituraSans-Grot 3"/>
            </a:endParaRP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													-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Graciela,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50 years-old, caregiver of 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93 </a:t>
            </a:r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year-old</a:t>
            </a:r>
          </a:p>
          <a:p>
            <a:r>
              <a:rPr lang="en-US" sz="9600" i="1" dirty="0">
                <a:solidFill>
                  <a:schemeClr val="bg2"/>
                </a:solidFill>
                <a:latin typeface="LeituraSans-Grot 3"/>
              </a:rPr>
              <a:t>																				</a:t>
            </a:r>
            <a:r>
              <a:rPr lang="en-US" sz="9600" i="1" dirty="0" smtClean="0">
                <a:solidFill>
                  <a:schemeClr val="bg2"/>
                </a:solidFill>
                <a:latin typeface="LeituraSans-Grot 3"/>
              </a:rPr>
              <a:t>mother with Alzheimer’s disease</a:t>
            </a:r>
            <a:endParaRPr lang="en-US" sz="9600" i="1" dirty="0">
              <a:solidFill>
                <a:schemeClr val="bg2"/>
              </a:solidFill>
              <a:latin typeface="LeituraSans-Grot 3"/>
            </a:endParaRPr>
          </a:p>
          <a:p>
            <a:endParaRPr lang="en-US" sz="9600" i="1" dirty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5336999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Implications of Preliminary Findings</a:t>
            </a:r>
          </a:p>
          <a:p>
            <a:endParaRPr lang="en-US" sz="9600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Caregivers’ sense of social isolation and life course disruption may influence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marL="3886200" lvl="6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2"/>
                </a:solidFill>
                <a:latin typeface="LeituraSans-Grot 3"/>
              </a:rPr>
              <a:t>I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nformal caregivers’ emotional and economic well-being</a:t>
            </a:r>
          </a:p>
          <a:p>
            <a:pPr lvl="5"/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marL="3886200" lvl="6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2"/>
                </a:solidFill>
                <a:latin typeface="LeituraSans-Grot 3"/>
              </a:rPr>
              <a:t>T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he care informal caregivers provide their care-receivers</a:t>
            </a:r>
          </a:p>
          <a:p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37898380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2225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Future Research should explore…</a:t>
            </a:r>
          </a:p>
          <a:p>
            <a:endParaRPr lang="en-US" sz="14400" b="1" dirty="0">
              <a:solidFill>
                <a:schemeClr val="bg2"/>
              </a:solidFill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How and to what degree sense of social isolation and life disruption affects care provided, particularly in Latino populations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P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ost-caregiving experiences </a:t>
            </a: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of informal, Latino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caregivers </a:t>
            </a:r>
          </a:p>
          <a:p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L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ong term effects of caregivers’ perceptions of life disruption</a:t>
            </a:r>
          </a:p>
          <a:p>
            <a:pPr lvl="5"/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How perception influences informal</a:t>
            </a: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caregivers’ approach to navigating post-caregiving lives</a:t>
            </a:r>
          </a:p>
          <a:p>
            <a:pPr lvl="5"/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Whether caregivers’ feelings of life disruption endure or dissipate after their caregiving experiences</a:t>
            </a:r>
            <a:endParaRPr lang="en-US" sz="7200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256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733800"/>
            <a:ext cx="40157400" cy="215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What We Know</a:t>
            </a:r>
          </a:p>
          <a:p>
            <a:pPr algn="ctr"/>
            <a:endParaRPr lang="en-US" sz="14400" b="1" dirty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2"/>
                </a:solidFill>
                <a:latin typeface="LeituraSans-Grot 3"/>
              </a:rPr>
              <a:t>Approximately 16% of Latino adults in U.S. provide daily care to a family member age 65 or older 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(National Alliance for Caregiving in collaboration with AARP, 2004)</a:t>
            </a: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Caregiving experiences and outcomes vary across racial and ethnic groups </a:t>
            </a:r>
            <a:r>
              <a:rPr lang="en-US" sz="6000" dirty="0" smtClean="0">
                <a:solidFill>
                  <a:schemeClr val="bg2"/>
                </a:solidFill>
                <a:latin typeface="LeituraSans-Grot 3"/>
              </a:rPr>
              <a:t>(Dilworth-Anderson, Williams, &amp; Gibson, 2002)</a:t>
            </a: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Latino </a:t>
            </a:r>
            <a:r>
              <a:rPr lang="en-US" sz="9600" dirty="0">
                <a:solidFill>
                  <a:schemeClr val="bg2"/>
                </a:solidFill>
                <a:latin typeface="LeituraSans-Grot 3"/>
              </a:rPr>
              <a:t>population age 65 and older projected to become largest racial/ethnic minority in the age group 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(U.S. Administration on Aging, U.S. Department of Health and Human Services, 2010)</a:t>
            </a: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bg2"/>
              </a:solidFill>
              <a:latin typeface="LeituraSans-Grot 3"/>
            </a:endParaRPr>
          </a:p>
          <a:p>
            <a:pPr lvl="1" indent="0"/>
            <a:endParaRPr lang="en-US" sz="6000" b="1" dirty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319718833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2391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400" b="1" dirty="0">
              <a:solidFill>
                <a:schemeClr val="bg2"/>
              </a:solidFill>
            </a:endParaRPr>
          </a:p>
          <a:p>
            <a:endParaRPr lang="en-US" sz="14400" b="1" dirty="0" smtClean="0">
              <a:solidFill>
                <a:schemeClr val="bg2"/>
              </a:solidFill>
              <a:latin typeface="LeituraSans-Grot 3"/>
            </a:endParaRPr>
          </a:p>
          <a:p>
            <a:pPr algn="ctr"/>
            <a:r>
              <a:rPr lang="en-US" sz="18000" b="1" dirty="0" smtClean="0">
                <a:solidFill>
                  <a:schemeClr val="accent6">
                    <a:lumMod val="75000"/>
                  </a:schemeClr>
                </a:solidFill>
                <a:latin typeface="Soho Std" pitchFamily="18" charset="0"/>
              </a:rPr>
              <a:t>Thank You!</a:t>
            </a:r>
            <a:endParaRPr lang="en-US" sz="18000" b="1" dirty="0">
              <a:solidFill>
                <a:schemeClr val="accent6">
                  <a:lumMod val="75000"/>
                </a:schemeClr>
              </a:solidFill>
              <a:latin typeface="Soho Std" pitchFamily="18" charset="0"/>
            </a:endParaRPr>
          </a:p>
          <a:p>
            <a:pPr algn="ctr"/>
            <a:endParaRPr lang="en-US" sz="14400" b="1" dirty="0">
              <a:solidFill>
                <a:schemeClr val="bg2"/>
              </a:solidFill>
              <a:latin typeface="LeituraSans-Grot 3"/>
            </a:endParaRPr>
          </a:p>
          <a:p>
            <a:pPr algn="ctr"/>
            <a:endParaRPr lang="en-US" sz="14400" b="1" dirty="0">
              <a:solidFill>
                <a:schemeClr val="bg2"/>
              </a:solidFill>
            </a:endParaRPr>
          </a:p>
          <a:p>
            <a:pPr algn="ctr"/>
            <a:r>
              <a:rPr lang="en-US" altLang="en-US" sz="7200" dirty="0">
                <a:solidFill>
                  <a:schemeClr val="bg2"/>
                </a:solidFill>
                <a:latin typeface="LeituraSans-Grot 3"/>
              </a:rPr>
              <a:t>This research study was funded by </a:t>
            </a:r>
            <a:r>
              <a:rPr lang="en-US" sz="7200" dirty="0">
                <a:solidFill>
                  <a:schemeClr val="bg2"/>
                </a:solidFill>
                <a:latin typeface="LeituraSans-Grot 3"/>
              </a:rPr>
              <a:t>the University of California, Los Angeles, Resource Centers for Minority Aging Research/Center for Health Improvement for Minority Elders, under NIH/NIA Grant P30-AG02-1684 and by a career development grant from the NIA (Grant 1K01AG033122-01A1</a:t>
            </a:r>
            <a:r>
              <a:rPr lang="en-US" sz="7200" i="1" dirty="0">
                <a:solidFill>
                  <a:schemeClr val="bg2"/>
                </a:solidFill>
                <a:latin typeface="LeituraSans-Grot 3"/>
              </a:rPr>
              <a:t>) </a:t>
            </a:r>
            <a:r>
              <a:rPr lang="en-US" sz="7200" dirty="0">
                <a:solidFill>
                  <a:schemeClr val="bg2"/>
                </a:solidFill>
                <a:latin typeface="LeituraSans-Grot 3"/>
              </a:rPr>
              <a:t>to Dr. </a:t>
            </a:r>
            <a:r>
              <a:rPr lang="en-US" sz="7200" dirty="0" smtClean="0">
                <a:solidFill>
                  <a:schemeClr val="bg2"/>
                </a:solidFill>
                <a:latin typeface="LeituraSans-Grot 3"/>
              </a:rPr>
              <a:t>Mendez-Luck. </a:t>
            </a:r>
            <a:endParaRPr lang="en-US" sz="7200" dirty="0">
              <a:solidFill>
                <a:schemeClr val="bg2"/>
              </a:solidFill>
              <a:latin typeface="LeituraSans-Grot 3"/>
            </a:endParaRPr>
          </a:p>
          <a:p>
            <a:pPr algn="ctr"/>
            <a:endParaRPr lang="en-US" sz="14400" b="1" dirty="0" smtClean="0">
              <a:solidFill>
                <a:schemeClr val="bg2"/>
              </a:solidFill>
            </a:endParaRPr>
          </a:p>
          <a:p>
            <a:pPr algn="ctr"/>
            <a:endParaRPr lang="en-US" sz="14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7200" b="1" dirty="0" smtClean="0">
                <a:solidFill>
                  <a:schemeClr val="bg2"/>
                </a:solidFill>
                <a:latin typeface="LeituraSans-Grot 3"/>
              </a:rPr>
              <a:t>Contact Information</a:t>
            </a:r>
          </a:p>
          <a:p>
            <a:pPr algn="ctr"/>
            <a:r>
              <a:rPr lang="en-US" sz="7200" dirty="0" smtClean="0">
                <a:solidFill>
                  <a:schemeClr val="bg2"/>
                </a:solidFill>
                <a:latin typeface="LeituraSans-Grot 3"/>
              </a:rPr>
              <a:t>Elizabeth </a:t>
            </a:r>
            <a:r>
              <a:rPr lang="en-US" sz="7200" dirty="0" err="1" smtClean="0">
                <a:solidFill>
                  <a:schemeClr val="bg2"/>
                </a:solidFill>
                <a:latin typeface="LeituraSans-Grot 3"/>
              </a:rPr>
              <a:t>Gordan</a:t>
            </a:r>
            <a:endParaRPr lang="en-US" sz="7200" dirty="0" smtClean="0">
              <a:solidFill>
                <a:schemeClr val="bg2"/>
              </a:solidFill>
              <a:latin typeface="LeituraSans-Grot 3"/>
            </a:endParaRPr>
          </a:p>
          <a:p>
            <a:pPr algn="ctr"/>
            <a:r>
              <a:rPr lang="en-US" sz="7200" dirty="0" smtClean="0">
                <a:solidFill>
                  <a:schemeClr val="bg2"/>
                </a:solidFill>
                <a:latin typeface="LeituraSans-Grot 3"/>
              </a:rPr>
              <a:t>gordane@onid.orst.edu</a:t>
            </a:r>
            <a:endParaRPr lang="en-US" sz="7200" dirty="0">
              <a:solidFill>
                <a:schemeClr val="bg2"/>
              </a:solidFill>
              <a:latin typeface="LeituraSans-Grot 3"/>
            </a:endParaRPr>
          </a:p>
        </p:txBody>
      </p:sp>
    </p:spTree>
    <p:extLst>
      <p:ext uri="{BB962C8B-B14F-4D97-AF65-F5344CB8AC3E}">
        <p14:creationId xmlns:p14="http://schemas.microsoft.com/office/powerpoint/2010/main" val="17693223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733800"/>
            <a:ext cx="40157400" cy="2317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What We Know cont.</a:t>
            </a:r>
          </a:p>
          <a:p>
            <a:pPr algn="ctr"/>
            <a:endParaRPr lang="en-US" sz="14400" b="1" dirty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Ethnic minority caregivers lower SES, younger, provided more care and had stronger filial-obligation beliefs than their non-Hispanic, White counterparts 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(</a:t>
            </a:r>
            <a:r>
              <a:rPr lang="en-US" sz="6000" dirty="0" err="1">
                <a:solidFill>
                  <a:schemeClr val="bg2"/>
                </a:solidFill>
                <a:latin typeface="LeituraSans-Grot 3"/>
              </a:rPr>
              <a:t>Pinquart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 &amp; </a:t>
            </a:r>
            <a:r>
              <a:rPr lang="en-US" sz="6000" dirty="0" err="1">
                <a:solidFill>
                  <a:schemeClr val="bg2"/>
                </a:solidFill>
                <a:latin typeface="LeituraSans-Grot 3"/>
              </a:rPr>
              <a:t>Sörensen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, 2005)</a:t>
            </a:r>
          </a:p>
          <a:p>
            <a:pPr lvl="1" indent="0"/>
            <a:endParaRPr lang="en-US" sz="9600" dirty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Hispanic caregivers suffer from increased levels of stress and burden </a:t>
            </a:r>
            <a:r>
              <a:rPr lang="en-US" sz="6000" dirty="0" smtClean="0">
                <a:solidFill>
                  <a:schemeClr val="bg2"/>
                </a:solidFill>
                <a:latin typeface="LeituraSans-Grot 3"/>
              </a:rPr>
              <a:t>(</a:t>
            </a:r>
            <a:r>
              <a:rPr lang="en-US" sz="6000" dirty="0" err="1" smtClean="0">
                <a:solidFill>
                  <a:schemeClr val="bg2"/>
                </a:solidFill>
                <a:latin typeface="LeituraSans-Grot 3"/>
              </a:rPr>
              <a:t>Aranda</a:t>
            </a:r>
            <a:r>
              <a:rPr lang="en-US" sz="6000" dirty="0" smtClean="0">
                <a:solidFill>
                  <a:schemeClr val="bg2"/>
                </a:solidFill>
                <a:latin typeface="LeituraSans-Grot 3"/>
              </a:rPr>
              <a:t> &amp; Miranda, 1997)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and are </a:t>
            </a:r>
            <a:r>
              <a:rPr lang="en-US" sz="9600" dirty="0">
                <a:solidFill>
                  <a:schemeClr val="bg2"/>
                </a:solidFill>
                <a:latin typeface="LeituraSans-Grot 3"/>
              </a:rPr>
              <a:t>more depressed than White, non-Hispanic counterparts 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(</a:t>
            </a:r>
            <a:r>
              <a:rPr lang="en-US" sz="6000" dirty="0" err="1">
                <a:solidFill>
                  <a:schemeClr val="bg2"/>
                </a:solidFill>
                <a:latin typeface="LeituraSans-Grot 3"/>
              </a:rPr>
              <a:t>Pinquart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 &amp; </a:t>
            </a:r>
            <a:r>
              <a:rPr lang="en-US" sz="6000" dirty="0" err="1">
                <a:solidFill>
                  <a:schemeClr val="bg2"/>
                </a:solidFill>
                <a:latin typeface="LeituraSans-Grot 3"/>
              </a:rPr>
              <a:t>Sörensen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, 2005</a:t>
            </a:r>
            <a:r>
              <a:rPr lang="en-US" sz="6000" dirty="0" smtClean="0">
                <a:solidFill>
                  <a:schemeClr val="bg2"/>
                </a:solidFill>
                <a:latin typeface="LeituraSans-Grot 3"/>
              </a:rPr>
              <a:t>) </a:t>
            </a: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Hispanic </a:t>
            </a:r>
            <a:r>
              <a:rPr lang="en-US" sz="9600" dirty="0">
                <a:solidFill>
                  <a:schemeClr val="bg2"/>
                </a:solidFill>
                <a:latin typeface="LeituraSans-Grot 3"/>
              </a:rPr>
              <a:t>caregivers more likely to reduce work hours or quit work to provide care </a:t>
            </a:r>
            <a:r>
              <a:rPr lang="en-US" sz="6000" dirty="0">
                <a:solidFill>
                  <a:schemeClr val="bg2"/>
                </a:solidFill>
                <a:latin typeface="LeituraSans-Grot 3"/>
              </a:rPr>
              <a:t>(Evercare &amp; National Alliance for Caregiving, 2008)</a:t>
            </a:r>
          </a:p>
          <a:p>
            <a:pPr lvl="1" indent="0"/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bg2"/>
                </a:solidFill>
                <a:latin typeface="LeituraSans-Grot 3"/>
              </a:rPr>
              <a:t>C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ultural knowledge used by Latino caregivers to interpret and form their caregiving behaviors should be better understood</a:t>
            </a:r>
          </a:p>
        </p:txBody>
      </p:sp>
    </p:spTree>
    <p:extLst>
      <p:ext uri="{BB962C8B-B14F-4D97-AF65-F5344CB8AC3E}">
        <p14:creationId xmlns:p14="http://schemas.microsoft.com/office/powerpoint/2010/main" val="153922029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3124200"/>
            <a:ext cx="40309800" cy="1621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Study Objectives</a:t>
            </a:r>
          </a:p>
          <a:p>
            <a:pPr lvl="1" indent="0"/>
            <a:endParaRPr lang="en-US" sz="14400" b="1" dirty="0">
              <a:solidFill>
                <a:schemeClr val="bg2"/>
              </a:solidFill>
              <a:latin typeface="LeituraSans-Grot 3" charset="0"/>
            </a:endParaRPr>
          </a:p>
          <a:p>
            <a:pPr lvl="1" indent="0"/>
            <a:r>
              <a:rPr lang="en-US" sz="9600" dirty="0" smtClean="0">
                <a:solidFill>
                  <a:srgbClr val="000000"/>
                </a:solidFill>
                <a:latin typeface="LeituraSans-Grot 3" charset="0"/>
              </a:rPr>
              <a:t>1.)  Explore </a:t>
            </a:r>
            <a:r>
              <a:rPr lang="en-US" sz="9600" dirty="0">
                <a:solidFill>
                  <a:srgbClr val="000000"/>
                </a:solidFill>
                <a:latin typeface="LeituraSans-Grot 3" charset="0"/>
              </a:rPr>
              <a:t>how immigrant and U.S.-born Mexican women in East Los Angeles conceptualize</a:t>
            </a:r>
            <a:r>
              <a:rPr lang="en-US" sz="9600" dirty="0">
                <a:solidFill>
                  <a:srgbClr val="FF0000"/>
                </a:solidFill>
                <a:latin typeface="LeituraSans-Grot 3" charset="0"/>
              </a:rPr>
              <a:t> </a:t>
            </a:r>
            <a:r>
              <a:rPr lang="en-US" sz="9600" dirty="0">
                <a:solidFill>
                  <a:srgbClr val="000000"/>
                </a:solidFill>
                <a:latin typeface="LeituraSans-Grot 3" charset="0"/>
              </a:rPr>
              <a:t>caregiving in terms of cultural beliefs, social norms, role </a:t>
            </a:r>
            <a:r>
              <a:rPr lang="en-US" sz="9600" dirty="0" smtClean="0">
                <a:solidFill>
                  <a:srgbClr val="000000"/>
                </a:solidFill>
                <a:latin typeface="LeituraSans-Grot 3" charset="0"/>
              </a:rPr>
              <a:t>functioning and familial obligations</a:t>
            </a: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srgbClr val="000000"/>
              </a:solidFill>
              <a:latin typeface="LeituraSans-Grot 3" charset="0"/>
            </a:endParaRPr>
          </a:p>
          <a:p>
            <a:pPr marL="1509713" lvl="1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rgbClr val="000000"/>
              </a:solidFill>
              <a:latin typeface="LeituraSans-Grot 3" charset="0"/>
            </a:endParaRPr>
          </a:p>
          <a:p>
            <a:pPr lvl="1" indent="0"/>
            <a:r>
              <a:rPr lang="en-US" sz="9600" dirty="0" smtClean="0">
                <a:solidFill>
                  <a:srgbClr val="000000"/>
                </a:solidFill>
                <a:latin typeface="LeituraSans-Grot 3" charset="0"/>
              </a:rPr>
              <a:t>2.)  Investigate </a:t>
            </a:r>
            <a:r>
              <a:rPr lang="en-US" sz="9600" dirty="0">
                <a:solidFill>
                  <a:srgbClr val="000000"/>
                </a:solidFill>
                <a:latin typeface="LeituraSans-Grot 3" charset="0"/>
              </a:rPr>
              <a:t>the activities immigrant and U.S.-born Mexican women in East Los Angeles define as giving care to older relatives</a:t>
            </a:r>
          </a:p>
          <a:p>
            <a:endParaRPr lang="en-US" sz="8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7460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2003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Methods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r>
              <a:rPr lang="en-US" sz="9600" b="1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Materials: Semi-structured Interview Guide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Developed by Dr. Mendez-Luck (PI) with assistance from research team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104 questions</a:t>
            </a:r>
          </a:p>
          <a:p>
            <a:endParaRPr lang="en-US" sz="9600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prstClr val="black"/>
                </a:solidFill>
                <a:latin typeface="LeituraSans-Grot 3"/>
                <a:cs typeface="Arial" pitchFamily="34" charset="0"/>
              </a:rPr>
              <a:t>F</a:t>
            </a: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our topic areas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Story of becoming a caregiver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Forms of care and caregiving contexts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Social and cultural beliefs about aging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Beliefs regarding the caregiving role</a:t>
            </a:r>
          </a:p>
        </p:txBody>
      </p:sp>
    </p:spTree>
    <p:extLst>
      <p:ext uri="{BB962C8B-B14F-4D97-AF65-F5344CB8AC3E}">
        <p14:creationId xmlns:p14="http://schemas.microsoft.com/office/powerpoint/2010/main" val="9236922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038600"/>
            <a:ext cx="40157400" cy="2225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Methods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r>
              <a:rPr lang="en-US" sz="9600" b="1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Eligibility Criteria</a:t>
            </a:r>
          </a:p>
          <a:p>
            <a:endParaRPr lang="en-US" sz="9600" b="1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Female</a:t>
            </a:r>
          </a:p>
          <a:p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18 </a:t>
            </a: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years or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older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Of </a:t>
            </a: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Mexican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descent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Resident </a:t>
            </a: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of East Los </a:t>
            </a: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Angeles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 smtClean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schemeClr val="bg2"/>
                </a:solidFill>
                <a:latin typeface="LeituraSans-Grot 3"/>
                <a:cs typeface="Arial" pitchFamily="34" charset="0"/>
              </a:rPr>
              <a:t>Responsible </a:t>
            </a:r>
            <a:r>
              <a:rPr lang="en-US" sz="9600" dirty="0">
                <a:solidFill>
                  <a:schemeClr val="bg2"/>
                </a:solidFill>
                <a:latin typeface="LeituraSans-Grot 3"/>
                <a:cs typeface="Arial" pitchFamily="34" charset="0"/>
              </a:rPr>
              <a:t>for the day-to-day care of an elderly, dependent relative</a:t>
            </a:r>
          </a:p>
          <a:p>
            <a:endParaRPr lang="en-US" sz="1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944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2520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Methods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r>
              <a:rPr lang="en-US" sz="9600" b="1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Recruitment &amp; Data Collection</a:t>
            </a:r>
          </a:p>
          <a:p>
            <a:endParaRPr lang="en-US" sz="9600" b="1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prstClr val="black"/>
                </a:solidFill>
                <a:latin typeface="LeituraSans-Grot 3"/>
                <a:cs typeface="Arial" pitchFamily="34" charset="0"/>
              </a:rPr>
              <a:t>Greater East Los Angeles area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prstClr val="black"/>
                </a:solidFill>
                <a:latin typeface="LeituraSans-Grot 3"/>
                <a:cs typeface="Arial" pitchFamily="34" charset="0"/>
              </a:rPr>
              <a:t>Multiple recruitment </a:t>
            </a: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approaches</a:t>
            </a:r>
          </a:p>
          <a:p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One-time, in-depth interviews using semi-structured interview guide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Interviews conducted in Spanish or English &amp; audio-taped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On average, interviews lasted 84 minutes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971550" lvl="0" indent="-514350"/>
            <a:endParaRPr lang="en-US" sz="9600" dirty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endParaRPr lang="en-US" sz="1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38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2520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Methods</a:t>
            </a:r>
          </a:p>
          <a:p>
            <a:endParaRPr lang="en-US" sz="9600" b="1" dirty="0" smtClean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r>
              <a:rPr lang="en-US" sz="9600" b="1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Data Analysis</a:t>
            </a:r>
          </a:p>
          <a:p>
            <a:endParaRPr lang="en-US" sz="9600" b="1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Audio tapes transcribed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Text files entered into </a:t>
            </a:r>
            <a:r>
              <a:rPr lang="en-US" sz="9600" dirty="0" err="1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Atlas.ti</a:t>
            </a: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 (version 7)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Data analyzed in language of interview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eituraSans-Grot 3"/>
              <a:cs typeface="Arial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Systematic protocol using grounded theory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Reviewed interview memos, transcripts, content analysis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Coded interview guide questions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Open-coded transcripts from repeated examinations of text</a:t>
            </a:r>
          </a:p>
          <a:p>
            <a:pPr marL="3429000" lvl="5" indent="-1143000">
              <a:buFont typeface="Arial" panose="020B0604020202020204" pitchFamily="34" charset="0"/>
              <a:buChar char="•"/>
            </a:pPr>
            <a:r>
              <a:rPr lang="en-US" sz="9600" dirty="0" smtClean="0">
                <a:solidFill>
                  <a:prstClr val="black"/>
                </a:solidFill>
                <a:latin typeface="LeituraSans-Grot 3"/>
                <a:cs typeface="Arial" pitchFamily="34" charset="0"/>
              </a:rPr>
              <a:t>Reviewed codes</a:t>
            </a:r>
            <a:endParaRPr lang="en-US" sz="9600" dirty="0">
              <a:solidFill>
                <a:schemeClr val="bg2"/>
              </a:solidFill>
              <a:latin typeface="LeituraSans-Grot 3"/>
              <a:cs typeface="Arial" pitchFamily="34" charset="0"/>
            </a:endParaRPr>
          </a:p>
          <a:p>
            <a:endParaRPr lang="en-US" sz="1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2849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685800"/>
            <a:ext cx="42443400" cy="27584400"/>
          </a:xfrm>
          <a:prstGeom prst="rect">
            <a:avLst/>
          </a:prstGeom>
          <a:solidFill>
            <a:srgbClr val="B6AFA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76400" y="2057400"/>
            <a:ext cx="40157400" cy="0"/>
          </a:xfrm>
          <a:prstGeom prst="line">
            <a:avLst/>
          </a:prstGeom>
          <a:noFill/>
          <a:ln w="25400">
            <a:solidFill>
              <a:srgbClr val="93978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24000" y="990600"/>
            <a:ext cx="3535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  <a:latin typeface="LeituraSans-Grot 1" charset="0"/>
              </a:rPr>
              <a:t>COLLEGE OF PUBLIC HEALTH AND HUMAN SCIENCES</a:t>
            </a:r>
            <a:endParaRPr lang="en-US" sz="6000" b="1" dirty="0">
              <a:solidFill>
                <a:srgbClr val="000000"/>
              </a:solidFill>
              <a:latin typeface="LeituraSans-Grot 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015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 smtClean="0">
                <a:solidFill>
                  <a:schemeClr val="bg2"/>
                </a:solidFill>
                <a:latin typeface="LeituraSans-Grot 3"/>
              </a:rPr>
              <a:t>Methods</a:t>
            </a:r>
          </a:p>
          <a:p>
            <a:pPr algn="ctr"/>
            <a:endParaRPr lang="en-US" sz="9600" dirty="0" smtClean="0">
              <a:solidFill>
                <a:schemeClr val="bg2"/>
              </a:solidFill>
              <a:latin typeface="LeituraSans-Grot 3"/>
            </a:endParaRPr>
          </a:p>
          <a:p>
            <a:pPr algn="ctr"/>
            <a:r>
              <a:rPr lang="en-US" sz="9600" dirty="0" smtClean="0">
                <a:solidFill>
                  <a:schemeClr val="bg2"/>
                </a:solidFill>
                <a:latin typeface="LeituraSans-Grot 3"/>
              </a:rPr>
              <a:t>Table 1. Description of the Sample (N = 44)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64453"/>
              </p:ext>
            </p:extLst>
          </p:nvPr>
        </p:nvGraphicFramePr>
        <p:xfrm>
          <a:off x="7315200" y="9906000"/>
          <a:ext cx="29565600" cy="148843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55200"/>
                <a:gridCol w="4927600"/>
                <a:gridCol w="4927600"/>
                <a:gridCol w="4927600"/>
                <a:gridCol w="4927600"/>
              </a:tblGrid>
              <a:tr h="1830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18300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 (years)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300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Education (years)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4077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Median Household Monthly Income (U.S.</a:t>
                      </a:r>
                      <a:r>
                        <a:rPr lang="en-US" b="1" baseline="0" dirty="0" smtClean="0"/>
                        <a:t> dollars)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1,192.8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8300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U.S.-born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40.9</a:t>
                      </a:r>
                      <a:endParaRPr lang="en-US" dirty="0"/>
                    </a:p>
                  </a:txBody>
                  <a:tcPr/>
                </a:tc>
              </a:tr>
              <a:tr h="354077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Employed Outside of Home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9775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_research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science_research_02</Template>
  <TotalTime>5004</TotalTime>
  <Words>1383</Words>
  <Application>Microsoft Office PowerPoint</Application>
  <PresentationFormat>Custom</PresentationFormat>
  <Paragraphs>250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science_research_02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stroppek</dc:creator>
  <cp:lastModifiedBy>Kim</cp:lastModifiedBy>
  <cp:revision>107</cp:revision>
  <cp:lastPrinted>2011-10-05T18:33:00Z</cp:lastPrinted>
  <dcterms:created xsi:type="dcterms:W3CDTF">2011-10-28T20:08:15Z</dcterms:created>
  <dcterms:modified xsi:type="dcterms:W3CDTF">2013-10-28T02:21:36Z</dcterms:modified>
</cp:coreProperties>
</file>